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</p:sldMasterIdLst>
  <p:notesMasterIdLst>
    <p:notesMasterId r:id="rId21"/>
  </p:notesMasterIdLst>
  <p:sldIdLst>
    <p:sldId id="275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Barlow Condensed" panose="020F0502020204030204" pitchFamily="34" charset="0"/>
      <p:regular r:id="rId22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Homemade Apple" panose="02000000000000000000" pitchFamily="2" charset="0"/>
      <p:regular r:id="rId30"/>
    </p:embeddedFont>
    <p:embeddedFont>
      <p:font typeface="Montserrat" pitchFamily="2" charset="77"/>
      <p:regular r:id="rId31"/>
      <p:bold r:id="rId32"/>
      <p:italic r:id="rId33"/>
      <p:boldItalic r:id="rId34"/>
    </p:embeddedFont>
    <p:embeddedFont>
      <p:font typeface="Montserrat ExtraBold" panose="020F0502020204030204" pitchFamily="34" charset="0"/>
      <p:bold r:id="rId35"/>
      <p:italic r:id="rId36"/>
      <p:boldItalic r:id="rId37"/>
    </p:embeddedFont>
    <p:embeddedFont>
      <p:font typeface="Montserrat Medium" panose="020F0502020204030204" pitchFamily="34" charset="0"/>
      <p:regular r:id="rId38"/>
      <p:bold r:id="rId39"/>
      <p:italic r:id="rId40"/>
      <p:boldItalic r:id="rId41"/>
    </p:embeddedFont>
    <p:embeddedFont>
      <p:font typeface="Montserrat SemiBold" panose="020F0502020204030204" pitchFamily="34" charset="0"/>
      <p:regular r:id="rId42"/>
      <p:bold r:id="rId43"/>
      <p:italic r:id="rId44"/>
      <p:boldItalic r:id="rId45"/>
    </p:embeddedFont>
    <p:embeddedFont>
      <p:font typeface="Poppins" pitchFamily="2" charset="77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DAD9DFF-BFD5-4A7D-8F54-D02DED33B720}">
  <a:tblStyle styleId="{6DAD9DFF-BFD5-4A7D-8F54-D02DED33B7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94"/>
  </p:normalViewPr>
  <p:slideViewPr>
    <p:cSldViewPr snapToGrid="0">
      <p:cViewPr varScale="1">
        <p:scale>
          <a:sx n="129" d="100"/>
          <a:sy n="129" d="100"/>
        </p:scale>
        <p:origin x="200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font" Target="fonts/font26.fntdata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8.fntdata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font" Target="fonts/font27.fntdata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20" Type="http://schemas.openxmlformats.org/officeDocument/2006/relationships/slide" Target="slides/slide18.xml"/><Relationship Id="rId41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font" Target="fonts/font2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12eeda0def_6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12eeda0def_6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57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374e5178b6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374e5178b6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30f24b681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30f24b681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3779699ed4_4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3779699ed4_4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30f24b681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30f24b681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3779699ed4_4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3779699ed4_4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30f24b681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30f24b681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130965d8d0_1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130965d8d0_1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30f24b6815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30f24b6815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12eeda0def_6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12eeda0def_6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986f7c2f8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986f7c2f8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 description: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13002566ee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13002566ee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13002566ee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13002566ee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130965d8d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130965d8d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12eeda0def_6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12eeda0def_6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3779699ed4_7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3779699ed4_7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3779699ed4_7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3779699ed4_7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3779699ed4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3779699ed4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hyperlink" Target="https://twitter.com/SlidesManiaSM/" TargetMode="External"/><Relationship Id="rId12" Type="http://schemas.openxmlformats.org/officeDocument/2006/relationships/image" Target="../media/image6.png"/><Relationship Id="rId2" Type="http://schemas.openxmlformats.org/officeDocument/2006/relationships/hyperlink" Target="https://slidesmania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11" Type="http://schemas.openxmlformats.org/officeDocument/2006/relationships/hyperlink" Target="https://www.instagram.com/slidesmania/" TargetMode="External"/><Relationship Id="rId5" Type="http://schemas.openxmlformats.org/officeDocument/2006/relationships/hyperlink" Target="https://www.facebook.com/SlidesManiaSM/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slidesmania.com/questions-powerpoint-google-slides/can-i-use-these-templates/" TargetMode="External"/><Relationship Id="rId9" Type="http://schemas.openxmlformats.org/officeDocument/2006/relationships/hyperlink" Target="https://www.pinterest.com/slidesmania/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/>
          </a:blip>
          <a:srcRect l="50371" r="7229" b="57600"/>
          <a:stretch/>
        </p:blipFill>
        <p:spPr>
          <a:xfrm>
            <a:off x="1339250" y="2568898"/>
            <a:ext cx="1187997" cy="118649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58" name="Google Shape;58;p14"/>
          <p:cNvGrpSpPr/>
          <p:nvPr/>
        </p:nvGrpSpPr>
        <p:grpSpPr>
          <a:xfrm>
            <a:off x="1869945" y="832514"/>
            <a:ext cx="2482920" cy="2376931"/>
            <a:chOff x="2062800" y="892800"/>
            <a:chExt cx="2257200" cy="2163600"/>
          </a:xfrm>
        </p:grpSpPr>
        <p:sp>
          <p:nvSpPr>
            <p:cNvPr id="59" name="Google Shape;59;p14"/>
            <p:cNvSpPr/>
            <p:nvPr/>
          </p:nvSpPr>
          <p:spPr>
            <a:xfrm>
              <a:off x="2102575" y="925325"/>
              <a:ext cx="2190000" cy="2099700"/>
            </a:xfrm>
            <a:prstGeom prst="rect">
              <a:avLst/>
            </a:prstGeom>
            <a:noFill/>
            <a:ln w="19050" cap="flat" cmpd="sng">
              <a:solidFill>
                <a:srgbClr val="28282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2062800" y="892800"/>
              <a:ext cx="72000" cy="720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4247950" y="892800"/>
              <a:ext cx="72000" cy="720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2062800" y="2980925"/>
              <a:ext cx="72000" cy="720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4248000" y="2977325"/>
              <a:ext cx="72000" cy="720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2062800" y="1944575"/>
              <a:ext cx="72000" cy="720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4248000" y="1940975"/>
              <a:ext cx="72000" cy="720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4"/>
            <p:cNvSpPr/>
            <p:nvPr/>
          </p:nvSpPr>
          <p:spPr>
            <a:xfrm rot="5400000">
              <a:off x="3164350" y="892800"/>
              <a:ext cx="72000" cy="720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4"/>
            <p:cNvSpPr/>
            <p:nvPr/>
          </p:nvSpPr>
          <p:spPr>
            <a:xfrm rot="5400000">
              <a:off x="3167950" y="2984400"/>
              <a:ext cx="72000" cy="720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Google Shape;68;p14"/>
          <p:cNvSpPr/>
          <p:nvPr/>
        </p:nvSpPr>
        <p:spPr>
          <a:xfrm>
            <a:off x="5144400" y="-5100"/>
            <a:ext cx="3999600" cy="5153700"/>
          </a:xfrm>
          <a:prstGeom prst="rect">
            <a:avLst/>
          </a:prstGeom>
          <a:gradFill>
            <a:gsLst>
              <a:gs pos="0">
                <a:schemeClr val="accent1"/>
              </a:gs>
              <a:gs pos="27000">
                <a:schemeClr val="accent1"/>
              </a:gs>
              <a:gs pos="7000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96825" y="2596325"/>
            <a:ext cx="2547175" cy="25471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 rot="-5400000">
            <a:off x="1980000" y="1558950"/>
            <a:ext cx="5184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 rot="-5400000">
            <a:off x="2953500" y="2196150"/>
            <a:ext cx="5174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 rot="10800000">
            <a:off x="0" y="-5100"/>
            <a:ext cx="2167200" cy="5153700"/>
          </a:xfrm>
          <a:prstGeom prst="rect">
            <a:avLst/>
          </a:prstGeom>
          <a:gradFill>
            <a:gsLst>
              <a:gs pos="0">
                <a:schemeClr val="accent1"/>
              </a:gs>
              <a:gs pos="27000">
                <a:schemeClr val="accent4"/>
              </a:gs>
              <a:gs pos="7000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3391200" y="1152475"/>
            <a:ext cx="5441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96000" cy="24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 rot="-5400000">
            <a:off x="-717150" y="2280900"/>
            <a:ext cx="519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2"/>
          </p:nvPr>
        </p:nvSpPr>
        <p:spPr>
          <a:xfrm rot="-5400000">
            <a:off x="1065600" y="3578850"/>
            <a:ext cx="2596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FA8D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FA8D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FA8D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FA8D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FA8D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FA8D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FA8D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6FA8DC"/>
                </a:solidFill>
              </a:defRPr>
            </a:lvl9pPr>
          </a:lstStyle>
          <a:p>
            <a:endParaRPr/>
          </a:p>
        </p:txBody>
      </p:sp>
      <p:grpSp>
        <p:nvGrpSpPr>
          <p:cNvPr id="79" name="Google Shape;79;p15"/>
          <p:cNvGrpSpPr/>
          <p:nvPr/>
        </p:nvGrpSpPr>
        <p:grpSpPr>
          <a:xfrm>
            <a:off x="7531395" y="100508"/>
            <a:ext cx="1489752" cy="1417158"/>
            <a:chOff x="2062800" y="892800"/>
            <a:chExt cx="2257200" cy="2163600"/>
          </a:xfrm>
        </p:grpSpPr>
        <p:sp>
          <p:nvSpPr>
            <p:cNvPr id="80" name="Google Shape;80;p15"/>
            <p:cNvSpPr/>
            <p:nvPr/>
          </p:nvSpPr>
          <p:spPr>
            <a:xfrm>
              <a:off x="2102575" y="925325"/>
              <a:ext cx="2190000" cy="2099700"/>
            </a:xfrm>
            <a:prstGeom prst="rect">
              <a:avLst/>
            </a:prstGeom>
            <a:noFill/>
            <a:ln w="19050" cap="flat" cmpd="sng">
              <a:solidFill>
                <a:srgbClr val="28282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2062800" y="892800"/>
              <a:ext cx="72000" cy="720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4247950" y="892800"/>
              <a:ext cx="72000" cy="720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2062800" y="2980925"/>
              <a:ext cx="72000" cy="720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4248000" y="2977325"/>
              <a:ext cx="72000" cy="720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2062800" y="1944575"/>
              <a:ext cx="72000" cy="720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4248000" y="1940975"/>
              <a:ext cx="72000" cy="720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 rot="5400000">
              <a:off x="3164350" y="892800"/>
              <a:ext cx="72000" cy="720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 rot="5400000">
              <a:off x="3167950" y="2984400"/>
              <a:ext cx="72000" cy="720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15"/>
          <p:cNvSpPr txBox="1">
            <a:spLocks noGrp="1"/>
          </p:cNvSpPr>
          <p:nvPr>
            <p:ph type="subTitle" idx="3"/>
          </p:nvPr>
        </p:nvSpPr>
        <p:spPr>
          <a:xfrm>
            <a:off x="3453000" y="518250"/>
            <a:ext cx="4654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5"/>
          <p:cNvSpPr txBox="1"/>
          <p:nvPr/>
        </p:nvSpPr>
        <p:spPr>
          <a:xfrm rot="5400000">
            <a:off x="-679350" y="46732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chemeClr val="lt2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/>
          <p:nvPr/>
        </p:nvSpPr>
        <p:spPr>
          <a:xfrm rot="10800000">
            <a:off x="0" y="0"/>
            <a:ext cx="1595700" cy="1440000"/>
          </a:xfrm>
          <a:prstGeom prst="rect">
            <a:avLst/>
          </a:prstGeom>
          <a:gradFill>
            <a:gsLst>
              <a:gs pos="0">
                <a:schemeClr val="accent1"/>
              </a:gs>
              <a:gs pos="27000">
                <a:schemeClr val="accent4"/>
              </a:gs>
              <a:gs pos="7000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title"/>
          </p:nvPr>
        </p:nvSpPr>
        <p:spPr>
          <a:xfrm>
            <a:off x="2942850" y="216525"/>
            <a:ext cx="519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800"/>
              <a:buNone/>
              <a:defRPr>
                <a:solidFill>
                  <a:srgbClr val="28282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800"/>
              <a:buNone/>
              <a:defRPr>
                <a:solidFill>
                  <a:srgbClr val="28282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800"/>
              <a:buNone/>
              <a:defRPr>
                <a:solidFill>
                  <a:srgbClr val="28282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800"/>
              <a:buNone/>
              <a:defRPr>
                <a:solidFill>
                  <a:srgbClr val="28282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800"/>
              <a:buNone/>
              <a:defRPr>
                <a:solidFill>
                  <a:srgbClr val="28282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800"/>
              <a:buNone/>
              <a:defRPr>
                <a:solidFill>
                  <a:srgbClr val="28282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800"/>
              <a:buNone/>
              <a:defRPr>
                <a:solidFill>
                  <a:srgbClr val="28282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800"/>
              <a:buNone/>
              <a:defRPr>
                <a:solidFill>
                  <a:srgbClr val="28282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800"/>
              <a:buNone/>
              <a:defRPr>
                <a:solidFill>
                  <a:srgbClr val="282828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subTitle" idx="1"/>
          </p:nvPr>
        </p:nvSpPr>
        <p:spPr>
          <a:xfrm>
            <a:off x="2942850" y="1413975"/>
            <a:ext cx="2596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96" name="Google Shape;96;p16"/>
          <p:cNvGrpSpPr/>
          <p:nvPr/>
        </p:nvGrpSpPr>
        <p:grpSpPr>
          <a:xfrm>
            <a:off x="1282795" y="216527"/>
            <a:ext cx="1042826" cy="1006939"/>
            <a:chOff x="2062800" y="892800"/>
            <a:chExt cx="2257200" cy="2163600"/>
          </a:xfrm>
        </p:grpSpPr>
        <p:sp>
          <p:nvSpPr>
            <p:cNvPr id="97" name="Google Shape;97;p16"/>
            <p:cNvSpPr/>
            <p:nvPr/>
          </p:nvSpPr>
          <p:spPr>
            <a:xfrm>
              <a:off x="2102575" y="925325"/>
              <a:ext cx="2190000" cy="2099700"/>
            </a:xfrm>
            <a:prstGeom prst="rect">
              <a:avLst/>
            </a:prstGeom>
            <a:noFill/>
            <a:ln w="19050" cap="flat" cmpd="sng">
              <a:solidFill>
                <a:srgbClr val="28282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6"/>
            <p:cNvSpPr/>
            <p:nvPr/>
          </p:nvSpPr>
          <p:spPr>
            <a:xfrm>
              <a:off x="2062800" y="892800"/>
              <a:ext cx="72000" cy="720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6"/>
            <p:cNvSpPr/>
            <p:nvPr/>
          </p:nvSpPr>
          <p:spPr>
            <a:xfrm>
              <a:off x="4247950" y="892800"/>
              <a:ext cx="72000" cy="720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2062800" y="2980925"/>
              <a:ext cx="72000" cy="720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4248000" y="2977325"/>
              <a:ext cx="72000" cy="720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2062800" y="1944575"/>
              <a:ext cx="72000" cy="720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4248000" y="1940975"/>
              <a:ext cx="72000" cy="720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6"/>
            <p:cNvSpPr/>
            <p:nvPr/>
          </p:nvSpPr>
          <p:spPr>
            <a:xfrm rot="5400000">
              <a:off x="3164350" y="892800"/>
              <a:ext cx="72000" cy="720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6"/>
            <p:cNvSpPr/>
            <p:nvPr/>
          </p:nvSpPr>
          <p:spPr>
            <a:xfrm rot="5400000">
              <a:off x="3167950" y="2984400"/>
              <a:ext cx="72000" cy="720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6" name="Google Shape;106;p16"/>
          <p:cNvPicPr preferRelativeResize="0"/>
          <p:nvPr/>
        </p:nvPicPr>
        <p:blipFill rotWithShape="1">
          <a:blip r:embed="rId2">
            <a:alphaModFix/>
          </a:blip>
          <a:srcRect l="50371" r="7229" b="57600"/>
          <a:stretch/>
        </p:blipFill>
        <p:spPr>
          <a:xfrm>
            <a:off x="753625" y="641998"/>
            <a:ext cx="1187997" cy="1186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 type="blank">
  <p:cSld name="BLANK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/>
          <p:nvPr/>
        </p:nvSpPr>
        <p:spPr>
          <a:xfrm rot="5400000">
            <a:off x="3902400" y="-105150"/>
            <a:ext cx="1346400" cy="9151200"/>
          </a:xfrm>
          <a:prstGeom prst="rect">
            <a:avLst/>
          </a:prstGeom>
          <a:gradFill>
            <a:gsLst>
              <a:gs pos="0">
                <a:schemeClr val="accent1"/>
              </a:gs>
              <a:gs pos="27000">
                <a:schemeClr val="accent4"/>
              </a:gs>
              <a:gs pos="7000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0" name="Google Shape;110;p17"/>
          <p:cNvPicPr preferRelativeResize="0"/>
          <p:nvPr/>
        </p:nvPicPr>
        <p:blipFill rotWithShape="1">
          <a:blip r:embed="rId2">
            <a:alphaModFix/>
          </a:blip>
          <a:srcRect l="50371" r="7229" b="57600"/>
          <a:stretch/>
        </p:blipFill>
        <p:spPr>
          <a:xfrm>
            <a:off x="6187250" y="3957148"/>
            <a:ext cx="1187997" cy="11864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17"/>
          <p:cNvGrpSpPr/>
          <p:nvPr/>
        </p:nvGrpSpPr>
        <p:grpSpPr>
          <a:xfrm>
            <a:off x="6741945" y="2643375"/>
            <a:ext cx="1986336" cy="1914137"/>
            <a:chOff x="2062800" y="892800"/>
            <a:chExt cx="2257200" cy="2163600"/>
          </a:xfrm>
        </p:grpSpPr>
        <p:sp>
          <p:nvSpPr>
            <p:cNvPr id="112" name="Google Shape;112;p17"/>
            <p:cNvSpPr/>
            <p:nvPr/>
          </p:nvSpPr>
          <p:spPr>
            <a:xfrm>
              <a:off x="2102575" y="925325"/>
              <a:ext cx="2190000" cy="2099700"/>
            </a:xfrm>
            <a:prstGeom prst="rect">
              <a:avLst/>
            </a:prstGeom>
            <a:noFill/>
            <a:ln w="19050" cap="flat" cmpd="sng">
              <a:solidFill>
                <a:srgbClr val="28282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7"/>
            <p:cNvSpPr/>
            <p:nvPr/>
          </p:nvSpPr>
          <p:spPr>
            <a:xfrm>
              <a:off x="2062800" y="892800"/>
              <a:ext cx="72000" cy="720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7"/>
            <p:cNvSpPr/>
            <p:nvPr/>
          </p:nvSpPr>
          <p:spPr>
            <a:xfrm>
              <a:off x="4247950" y="892800"/>
              <a:ext cx="72000" cy="720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7"/>
            <p:cNvSpPr/>
            <p:nvPr/>
          </p:nvSpPr>
          <p:spPr>
            <a:xfrm>
              <a:off x="2062800" y="2980925"/>
              <a:ext cx="72000" cy="720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7"/>
            <p:cNvSpPr/>
            <p:nvPr/>
          </p:nvSpPr>
          <p:spPr>
            <a:xfrm>
              <a:off x="4248000" y="2977325"/>
              <a:ext cx="72000" cy="720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7"/>
            <p:cNvSpPr/>
            <p:nvPr/>
          </p:nvSpPr>
          <p:spPr>
            <a:xfrm>
              <a:off x="2062800" y="1944575"/>
              <a:ext cx="72000" cy="720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7"/>
            <p:cNvSpPr/>
            <p:nvPr/>
          </p:nvSpPr>
          <p:spPr>
            <a:xfrm>
              <a:off x="4248000" y="1940975"/>
              <a:ext cx="72000" cy="720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 rot="5400000">
              <a:off x="3164350" y="892800"/>
              <a:ext cx="72000" cy="720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 rot="5400000">
              <a:off x="3167950" y="2984400"/>
              <a:ext cx="72000" cy="720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73350" y="3797250"/>
            <a:ext cx="558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Montserrat SemiBold"/>
              <a:buNone/>
              <a:defRPr b="0">
                <a:solidFill>
                  <a:srgbClr val="F3F3F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Montserrat SemiBold"/>
              <a:buNone/>
              <a:defRPr b="0">
                <a:solidFill>
                  <a:srgbClr val="F3F3F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Montserrat SemiBold"/>
              <a:buNone/>
              <a:defRPr b="0">
                <a:solidFill>
                  <a:srgbClr val="F3F3F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Montserrat SemiBold"/>
              <a:buNone/>
              <a:defRPr b="0">
                <a:solidFill>
                  <a:srgbClr val="F3F3F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Montserrat SemiBold"/>
              <a:buNone/>
              <a:defRPr b="0">
                <a:solidFill>
                  <a:srgbClr val="F3F3F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Montserrat SemiBold"/>
              <a:buNone/>
              <a:defRPr b="0">
                <a:solidFill>
                  <a:srgbClr val="F3F3F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Montserrat SemiBold"/>
              <a:buNone/>
              <a:defRPr b="0">
                <a:solidFill>
                  <a:srgbClr val="F3F3F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Montserrat SemiBold"/>
              <a:buNone/>
              <a:defRPr b="0">
                <a:solidFill>
                  <a:srgbClr val="F3F3F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Montserrat SemiBold"/>
              <a:buNone/>
              <a:defRPr b="0">
                <a:solidFill>
                  <a:srgbClr val="F3F3F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1"/>
          </p:nvPr>
        </p:nvSpPr>
        <p:spPr>
          <a:xfrm>
            <a:off x="73350" y="3403650"/>
            <a:ext cx="4654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3600" b="1">
                <a:solidFill>
                  <a:srgbClr val="6FA8D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3600" b="1">
                <a:solidFill>
                  <a:srgbClr val="6FA8D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3600" b="1">
                <a:solidFill>
                  <a:srgbClr val="6FA8D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3600" b="1">
                <a:solidFill>
                  <a:srgbClr val="6FA8D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3600" b="1">
                <a:solidFill>
                  <a:srgbClr val="6FA8D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3600" b="1">
                <a:solidFill>
                  <a:srgbClr val="6FA8D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3600" b="1">
                <a:solidFill>
                  <a:srgbClr val="6FA8D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3600" b="1">
                <a:solidFill>
                  <a:srgbClr val="6FA8D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2"/>
          </p:nvPr>
        </p:nvSpPr>
        <p:spPr>
          <a:xfrm>
            <a:off x="631200" y="480475"/>
            <a:ext cx="5441100" cy="29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17"/>
          <p:cNvSpPr txBox="1"/>
          <p:nvPr/>
        </p:nvSpPr>
        <p:spPr>
          <a:xfrm rot="5400000">
            <a:off x="-679350" y="46732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chemeClr val="lt2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1">
  <p:cSld name="BLANK_2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/>
          <p:nvPr/>
        </p:nvSpPr>
        <p:spPr>
          <a:xfrm rot="-5400000">
            <a:off x="3373050" y="-3373050"/>
            <a:ext cx="2405100" cy="9151200"/>
          </a:xfrm>
          <a:prstGeom prst="rect">
            <a:avLst/>
          </a:prstGeom>
          <a:gradFill>
            <a:gsLst>
              <a:gs pos="0">
                <a:schemeClr val="accent1"/>
              </a:gs>
              <a:gs pos="27000">
                <a:schemeClr val="accent4"/>
              </a:gs>
              <a:gs pos="7000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 rotWithShape="1">
          <a:blip r:embed="rId2">
            <a:alphaModFix/>
          </a:blip>
          <a:srcRect l="50371" r="7229" b="57600"/>
          <a:stretch/>
        </p:blipFill>
        <p:spPr>
          <a:xfrm>
            <a:off x="0" y="4190522"/>
            <a:ext cx="950883" cy="9529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" name="Google Shape;146;p19"/>
          <p:cNvGrpSpPr/>
          <p:nvPr/>
        </p:nvGrpSpPr>
        <p:grpSpPr>
          <a:xfrm>
            <a:off x="433993" y="3510675"/>
            <a:ext cx="1271481" cy="1248397"/>
            <a:chOff x="2062800" y="892800"/>
            <a:chExt cx="2257200" cy="2163600"/>
          </a:xfrm>
        </p:grpSpPr>
        <p:sp>
          <p:nvSpPr>
            <p:cNvPr id="147" name="Google Shape;147;p19"/>
            <p:cNvSpPr/>
            <p:nvPr/>
          </p:nvSpPr>
          <p:spPr>
            <a:xfrm>
              <a:off x="2102575" y="925325"/>
              <a:ext cx="2190000" cy="2099700"/>
            </a:xfrm>
            <a:prstGeom prst="rect">
              <a:avLst/>
            </a:prstGeom>
            <a:noFill/>
            <a:ln w="19050" cap="flat" cmpd="sng">
              <a:solidFill>
                <a:srgbClr val="28282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9"/>
            <p:cNvSpPr/>
            <p:nvPr/>
          </p:nvSpPr>
          <p:spPr>
            <a:xfrm>
              <a:off x="2062800" y="892800"/>
              <a:ext cx="72000" cy="720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9"/>
            <p:cNvSpPr/>
            <p:nvPr/>
          </p:nvSpPr>
          <p:spPr>
            <a:xfrm>
              <a:off x="4247950" y="892800"/>
              <a:ext cx="72000" cy="720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9"/>
            <p:cNvSpPr/>
            <p:nvPr/>
          </p:nvSpPr>
          <p:spPr>
            <a:xfrm>
              <a:off x="2062800" y="2980925"/>
              <a:ext cx="72000" cy="720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9"/>
            <p:cNvSpPr/>
            <p:nvPr/>
          </p:nvSpPr>
          <p:spPr>
            <a:xfrm>
              <a:off x="4248000" y="2977325"/>
              <a:ext cx="72000" cy="720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9"/>
            <p:cNvSpPr/>
            <p:nvPr/>
          </p:nvSpPr>
          <p:spPr>
            <a:xfrm>
              <a:off x="2062800" y="1944575"/>
              <a:ext cx="72000" cy="720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4248000" y="1940975"/>
              <a:ext cx="72000" cy="720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9"/>
            <p:cNvSpPr/>
            <p:nvPr/>
          </p:nvSpPr>
          <p:spPr>
            <a:xfrm rot="5400000">
              <a:off x="3164350" y="892800"/>
              <a:ext cx="72000" cy="720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9"/>
            <p:cNvSpPr/>
            <p:nvPr/>
          </p:nvSpPr>
          <p:spPr>
            <a:xfrm rot="5400000">
              <a:off x="3167950" y="2984400"/>
              <a:ext cx="72000" cy="720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Google Shape;156;p19"/>
          <p:cNvSpPr txBox="1">
            <a:spLocks noGrp="1"/>
          </p:cNvSpPr>
          <p:nvPr>
            <p:ph type="title"/>
          </p:nvPr>
        </p:nvSpPr>
        <p:spPr>
          <a:xfrm>
            <a:off x="0" y="1900650"/>
            <a:ext cx="909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Montserrat SemiBold"/>
              <a:buNone/>
              <a:defRPr b="0">
                <a:solidFill>
                  <a:srgbClr val="F3F3F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Montserrat SemiBold"/>
              <a:buNone/>
              <a:defRPr b="0">
                <a:solidFill>
                  <a:srgbClr val="F3F3F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Montserrat SemiBold"/>
              <a:buNone/>
              <a:defRPr b="0">
                <a:solidFill>
                  <a:srgbClr val="F3F3F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Montserrat SemiBold"/>
              <a:buNone/>
              <a:defRPr b="0">
                <a:solidFill>
                  <a:srgbClr val="F3F3F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Montserrat SemiBold"/>
              <a:buNone/>
              <a:defRPr b="0">
                <a:solidFill>
                  <a:srgbClr val="F3F3F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Montserrat SemiBold"/>
              <a:buNone/>
              <a:defRPr b="0">
                <a:solidFill>
                  <a:srgbClr val="F3F3F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Montserrat SemiBold"/>
              <a:buNone/>
              <a:defRPr b="0">
                <a:solidFill>
                  <a:srgbClr val="F3F3F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Montserrat SemiBold"/>
              <a:buNone/>
              <a:defRPr b="0">
                <a:solidFill>
                  <a:srgbClr val="F3F3F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Montserrat SemiBold"/>
              <a:buNone/>
              <a:defRPr b="0">
                <a:solidFill>
                  <a:srgbClr val="F3F3F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subTitle" idx="1"/>
          </p:nvPr>
        </p:nvSpPr>
        <p:spPr>
          <a:xfrm>
            <a:off x="71700" y="2473350"/>
            <a:ext cx="894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3600" b="1">
                <a:solidFill>
                  <a:srgbClr val="6FA8D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3600" b="1">
                <a:solidFill>
                  <a:srgbClr val="6FA8D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3600" b="1">
                <a:solidFill>
                  <a:srgbClr val="6FA8D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3600" b="1">
                <a:solidFill>
                  <a:srgbClr val="6FA8D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3600" b="1">
                <a:solidFill>
                  <a:srgbClr val="6FA8D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3600" b="1">
                <a:solidFill>
                  <a:srgbClr val="6FA8D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3600" b="1">
                <a:solidFill>
                  <a:srgbClr val="6FA8D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3600" b="1">
                <a:solidFill>
                  <a:srgbClr val="6FA8D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/>
          <p:nvPr/>
        </p:nvSpPr>
        <p:spPr>
          <a:xfrm>
            <a:off x="0" y="0"/>
            <a:ext cx="9132900" cy="513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Google Shape;162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3400" y="435650"/>
            <a:ext cx="3735526" cy="16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 txBox="1"/>
          <p:nvPr/>
        </p:nvSpPr>
        <p:spPr>
          <a:xfrm>
            <a:off x="423400" y="2140975"/>
            <a:ext cx="5636400" cy="21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Free </a:t>
            </a:r>
            <a:r>
              <a:rPr lang="en-GB" sz="2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themes and templates for </a:t>
            </a:r>
            <a:r>
              <a:rPr lang="en-GB" sz="26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Google Slides</a:t>
            </a:r>
            <a:r>
              <a:rPr lang="en-GB" sz="2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 or </a:t>
            </a:r>
            <a:r>
              <a:rPr lang="en-GB" sz="26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PowerPoint</a:t>
            </a:r>
            <a:endParaRPr sz="2600" b="1">
              <a:solidFill>
                <a:srgbClr val="3F3F3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solidFill>
                <a:srgbClr val="3F3F3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solidFill>
                <a:srgbClr val="3F3F3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rPr>
              <a:t>NOT to be sold as is or modified! </a:t>
            </a:r>
            <a:endParaRPr sz="2100" b="1">
              <a:solidFill>
                <a:srgbClr val="FFCB2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Read </a:t>
            </a:r>
            <a:r>
              <a:rPr lang="en-GB" u="sng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FAQ</a:t>
            </a:r>
            <a:r>
              <a:rPr lang="en-GB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 on slidesmania.com</a:t>
            </a:r>
            <a:endParaRPr>
              <a:solidFill>
                <a:srgbClr val="3F3F3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64" name="Google Shape;164;p21"/>
          <p:cNvCxnSpPr/>
          <p:nvPr/>
        </p:nvCxnSpPr>
        <p:spPr>
          <a:xfrm>
            <a:off x="7808144" y="4261524"/>
            <a:ext cx="1120200" cy="9600"/>
          </a:xfrm>
          <a:prstGeom prst="straightConnector1">
            <a:avLst/>
          </a:prstGeom>
          <a:noFill/>
          <a:ln w="38100" cap="flat" cmpd="sng">
            <a:solidFill>
              <a:srgbClr val="FFCB2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5" name="Google Shape;165;p21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1050" y="4418814"/>
            <a:ext cx="534282" cy="477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1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65332" y="4422179"/>
            <a:ext cx="530857" cy="471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25360" y="4423862"/>
            <a:ext cx="458935" cy="46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1">
            <a:hlinkClick r:id="rId11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404190" y="4432274"/>
            <a:ext cx="524007" cy="45090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1"/>
          <p:cNvSpPr txBox="1"/>
          <p:nvPr/>
        </p:nvSpPr>
        <p:spPr>
          <a:xfrm>
            <a:off x="5298010" y="3605699"/>
            <a:ext cx="36822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rPr>
              <a:t>Sharing is caring!</a:t>
            </a:r>
            <a:endParaRPr sz="1800" b="1">
              <a:solidFill>
                <a:srgbClr val="252525"/>
              </a:solidFill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3" name="Google Shape;173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3F3F3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600"/>
              <a:buFont typeface="Montserrat Medium"/>
              <a:buChar char="●"/>
              <a:defRPr sz="1600">
                <a:solidFill>
                  <a:srgbClr val="28282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82828"/>
              </a:buClr>
              <a:buSzPts val="1400"/>
              <a:buFont typeface="Montserrat Medium"/>
              <a:buChar char="○"/>
              <a:defRPr>
                <a:solidFill>
                  <a:srgbClr val="28282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82828"/>
              </a:buClr>
              <a:buSzPts val="1400"/>
              <a:buFont typeface="Montserrat Medium"/>
              <a:buChar char="■"/>
              <a:defRPr>
                <a:solidFill>
                  <a:srgbClr val="28282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82828"/>
              </a:buClr>
              <a:buSzPts val="1400"/>
              <a:buFont typeface="Montserrat Medium"/>
              <a:buChar char="●"/>
              <a:defRPr>
                <a:solidFill>
                  <a:srgbClr val="28282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82828"/>
              </a:buClr>
              <a:buSzPts val="1400"/>
              <a:buFont typeface="Montserrat Medium"/>
              <a:buChar char="○"/>
              <a:defRPr>
                <a:solidFill>
                  <a:srgbClr val="28282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82828"/>
              </a:buClr>
              <a:buSzPts val="1400"/>
              <a:buFont typeface="Montserrat Medium"/>
              <a:buChar char="■"/>
              <a:defRPr>
                <a:solidFill>
                  <a:srgbClr val="28282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82828"/>
              </a:buClr>
              <a:buSzPts val="1400"/>
              <a:buFont typeface="Montserrat Medium"/>
              <a:buChar char="●"/>
              <a:defRPr>
                <a:solidFill>
                  <a:srgbClr val="28282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82828"/>
              </a:buClr>
              <a:buSzPts val="1400"/>
              <a:buFont typeface="Montserrat Medium"/>
              <a:buChar char="○"/>
              <a:defRPr>
                <a:solidFill>
                  <a:srgbClr val="28282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82828"/>
              </a:buClr>
              <a:buSzPts val="1400"/>
              <a:buFont typeface="Montserrat Medium"/>
              <a:buChar char="■"/>
              <a:defRPr>
                <a:solidFill>
                  <a:srgbClr val="28282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4" name="Google Shape;54;p13"/>
          <p:cNvSpPr txBox="1"/>
          <p:nvPr/>
        </p:nvSpPr>
        <p:spPr>
          <a:xfrm rot="5400000">
            <a:off x="-679350" y="46732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4" r:id="rId5"/>
    <p:sldLayoutId id="2147483665" r:id="rId6"/>
    <p:sldLayoutId id="2147483666" r:id="rId7"/>
    <p:sldLayoutId id="214748366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Lkqf9voAB0ksxxufBao4p0rrFECEjoFc/view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6133831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3"/>
          <p:cNvSpPr txBox="1">
            <a:spLocks noGrp="1"/>
          </p:cNvSpPr>
          <p:nvPr>
            <p:ph type="title"/>
          </p:nvPr>
        </p:nvSpPr>
        <p:spPr>
          <a:xfrm>
            <a:off x="430077" y="1380057"/>
            <a:ext cx="8489429" cy="5206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/>
              <a:t>Banana Ripeness Classifier (IOS app)</a:t>
            </a:r>
          </a:p>
        </p:txBody>
      </p:sp>
      <p:pic>
        <p:nvPicPr>
          <p:cNvPr id="6" name="Picture 5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6AB53A9B-A2B3-FD26-6399-FB65BF16B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592" y="2085183"/>
            <a:ext cx="7772400" cy="284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491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5"/>
          <p:cNvSpPr txBox="1"/>
          <p:nvPr/>
        </p:nvSpPr>
        <p:spPr>
          <a:xfrm>
            <a:off x="5903500" y="1547125"/>
            <a:ext cx="31893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Xception architecture allows to optimise </a:t>
            </a:r>
            <a:r>
              <a:rPr lang="en-GB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both </a:t>
            </a:r>
            <a:r>
              <a:rPr lang="en-GB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accuracy and number of parameters</a:t>
            </a:r>
            <a:r>
              <a:rPr lang="en-GB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of </a:t>
            </a: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the model. 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AutoNum type="arabicPeriod"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Reduce the difficulty and time to train a mature model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AutoNum type="arabicPeriod"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Outstanding performance 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21" name="Google Shape;321;p45"/>
          <p:cNvSpPr txBox="1">
            <a:spLocks noGrp="1"/>
          </p:cNvSpPr>
          <p:nvPr>
            <p:ph type="title"/>
          </p:nvPr>
        </p:nvSpPr>
        <p:spPr>
          <a:xfrm>
            <a:off x="2942850" y="216525"/>
            <a:ext cx="519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Model Benchmarking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2" name="Google Shape;32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675" y="1567475"/>
            <a:ext cx="5133500" cy="343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6"/>
          <p:cNvSpPr txBox="1">
            <a:spLocks noGrp="1"/>
          </p:cNvSpPr>
          <p:nvPr>
            <p:ph type="title"/>
          </p:nvPr>
        </p:nvSpPr>
        <p:spPr>
          <a:xfrm>
            <a:off x="2942850" y="216525"/>
            <a:ext cx="519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Model Benchmarking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8" name="Google Shape;32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125" y="1309625"/>
            <a:ext cx="8331350" cy="317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6"/>
          <p:cNvSpPr txBox="1"/>
          <p:nvPr/>
        </p:nvSpPr>
        <p:spPr>
          <a:xfrm>
            <a:off x="508125" y="4593850"/>
            <a:ext cx="9038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Montserrat Medium"/>
                <a:ea typeface="Montserrat Medium"/>
                <a:cs typeface="Montserrat Medium"/>
                <a:sym typeface="Montserrat Medium"/>
              </a:rPr>
              <a:t>The validation accuracy achieves to </a:t>
            </a:r>
            <a:r>
              <a:rPr lang="en-GB" sz="1300" b="1">
                <a:latin typeface="Montserrat"/>
                <a:ea typeface="Montserrat"/>
                <a:cs typeface="Montserrat"/>
                <a:sym typeface="Montserrat"/>
              </a:rPr>
              <a:t>more than 80%</a:t>
            </a:r>
            <a:r>
              <a:rPr lang="en-GB" sz="1300">
                <a:latin typeface="Montserrat Medium"/>
                <a:ea typeface="Montserrat Medium"/>
                <a:cs typeface="Montserrat Medium"/>
                <a:sym typeface="Montserrat Medium"/>
              </a:rPr>
              <a:t>, aligned with state-of-the-art Xception model.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7"/>
          <p:cNvSpPr txBox="1">
            <a:spLocks noGrp="1"/>
          </p:cNvSpPr>
          <p:nvPr>
            <p:ph type="title"/>
          </p:nvPr>
        </p:nvSpPr>
        <p:spPr>
          <a:xfrm>
            <a:off x="2942850" y="216525"/>
            <a:ext cx="519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Deployment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35" name="Google Shape;335;p47"/>
          <p:cNvGraphicFramePr/>
          <p:nvPr/>
        </p:nvGraphicFramePr>
        <p:xfrm>
          <a:off x="557350" y="1016460"/>
          <a:ext cx="8502900" cy="4127050"/>
        </p:xfrm>
        <a:graphic>
          <a:graphicData uri="http://schemas.openxmlformats.org/drawingml/2006/table">
            <a:tbl>
              <a:tblPr>
                <a:noFill/>
                <a:tableStyleId>{6DAD9DFF-BFD5-4A7D-8F54-D02DED33B720}</a:tableStyleId>
              </a:tblPr>
              <a:tblGrid>
                <a:gridCol w="144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3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/>
                        <a:t>Feature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/>
                        <a:t>Docker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/>
                        <a:t>Xcode </a:t>
                      </a:r>
                      <a:r>
                        <a:rPr lang="en-GB" sz="1200" b="1">
                          <a:solidFill>
                            <a:srgbClr val="000000"/>
                          </a:solidFill>
                        </a:rPr>
                        <a:t>🏆</a:t>
                      </a:r>
                      <a:endParaRPr sz="12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/>
                        <a:t>Development Environment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❌</a:t>
                      </a:r>
                      <a:r>
                        <a:rPr lang="en-GB" sz="12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GB" sz="1200"/>
                        <a:t>Requires a separate development environment to be set up and maintained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✅ </a:t>
                      </a:r>
                      <a:r>
                        <a:rPr lang="en-GB" sz="1200"/>
                        <a:t>Provides a comprehensive development environment specifically designed for iOS app development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1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/>
                        <a:t>Integration with Cloud Platforms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000000"/>
                          </a:solidFill>
                        </a:rPr>
                        <a:t>❌ </a:t>
                      </a:r>
                      <a:r>
                        <a:rPr lang="en-GB" sz="1200"/>
                        <a:t>Requires additional configuration and tools to integrate with cloud platforms                                                                               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>
                          <a:solidFill>
                            <a:srgbClr val="000000"/>
                          </a:solidFill>
                        </a:rPr>
                        <a:t>✅ </a:t>
                      </a:r>
                      <a:r>
                        <a:rPr lang="en-GB" sz="1200"/>
                        <a:t>Integrates with various cloud platforms, including AWS, Azure, and GCP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1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/>
                        <a:t>CI/CD Support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❌</a:t>
                      </a:r>
                      <a:r>
                        <a:rPr lang="en-GB" sz="1200"/>
                        <a:t>Requires additional configuration and tools to set up CI/CD pipelines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✅</a:t>
                      </a:r>
                      <a:r>
                        <a:rPr lang="en-GB" sz="1200"/>
                        <a:t>Provides built-in support for CI/CD, allowing you to easily automate the process of building, testing, and deploying your iOS application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1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/>
                        <a:t>External Library and Dependency Management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000000"/>
                          </a:solidFill>
                        </a:rPr>
                        <a:t>❌ </a:t>
                      </a:r>
                      <a:r>
                        <a:rPr lang="en-GB" sz="1200"/>
                        <a:t>Requires additional configuration and tools to manage external libraries and dependencies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>
                          <a:solidFill>
                            <a:srgbClr val="000000"/>
                          </a:solidFill>
                        </a:rPr>
                        <a:t>✅ </a:t>
                      </a:r>
                      <a:r>
                        <a:rPr lang="en-GB" sz="1200"/>
                        <a:t>Provides easy integration with external libraries and dependencies, making it easy to add new features and functionality to your iOS application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1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/>
                        <a:t>Overall Complexity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❌</a:t>
                      </a:r>
                      <a:r>
                        <a:rPr lang="en-GB" sz="1200"/>
                        <a:t>May add additional complexity to the development and deployment process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000000"/>
                          </a:solidFill>
                        </a:rPr>
                        <a:t>✅ </a:t>
                      </a:r>
                      <a:r>
                        <a:rPr lang="en-GB" sz="1200"/>
                        <a:t>Provides a streamlined and efficient development and deployment process for iOS applications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8"/>
          <p:cNvSpPr txBox="1">
            <a:spLocks noGrp="1"/>
          </p:cNvSpPr>
          <p:nvPr>
            <p:ph type="title"/>
          </p:nvPr>
        </p:nvSpPr>
        <p:spPr>
          <a:xfrm>
            <a:off x="2942850" y="216525"/>
            <a:ext cx="519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Deployment</a:t>
            </a:r>
            <a:endParaRPr/>
          </a:p>
        </p:txBody>
      </p:sp>
      <p:pic>
        <p:nvPicPr>
          <p:cNvPr id="341" name="Google Shape;34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588" y="2841374"/>
            <a:ext cx="1914975" cy="191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2254" y="3065613"/>
            <a:ext cx="3139501" cy="1466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3" name="Google Shape;343;p48"/>
          <p:cNvGrpSpPr/>
          <p:nvPr/>
        </p:nvGrpSpPr>
        <p:grpSpPr>
          <a:xfrm>
            <a:off x="124550" y="1727600"/>
            <a:ext cx="8667900" cy="950125"/>
            <a:chOff x="124550" y="1727600"/>
            <a:chExt cx="8667900" cy="950125"/>
          </a:xfrm>
        </p:grpSpPr>
        <p:cxnSp>
          <p:nvCxnSpPr>
            <p:cNvPr id="344" name="Google Shape;344;p48"/>
            <p:cNvCxnSpPr/>
            <p:nvPr/>
          </p:nvCxnSpPr>
          <p:spPr>
            <a:xfrm>
              <a:off x="124550" y="2565525"/>
              <a:ext cx="8667900" cy="37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5" name="Google Shape;345;p48"/>
            <p:cNvSpPr/>
            <p:nvPr/>
          </p:nvSpPr>
          <p:spPr>
            <a:xfrm>
              <a:off x="1531825" y="2478300"/>
              <a:ext cx="186900" cy="1869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8"/>
            <p:cNvSpPr txBox="1"/>
            <p:nvPr/>
          </p:nvSpPr>
          <p:spPr>
            <a:xfrm>
              <a:off x="134125" y="1782750"/>
              <a:ext cx="2829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Montserrat Medium"/>
                  <a:ea typeface="Montserrat Medium"/>
                  <a:cs typeface="Montserrat Medium"/>
                  <a:sym typeface="Montserrat Medium"/>
                </a:rPr>
                <a:t>Deploying Machine Learning Models in iOS Applications</a:t>
              </a:r>
              <a:endParaRPr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347" name="Google Shape;347;p48"/>
            <p:cNvSpPr txBox="1"/>
            <p:nvPr/>
          </p:nvSpPr>
          <p:spPr>
            <a:xfrm>
              <a:off x="3354325" y="1782750"/>
              <a:ext cx="2598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Language and Tools Used</a:t>
              </a:r>
              <a:endParaRPr/>
            </a:p>
          </p:txBody>
        </p:sp>
        <p:sp>
          <p:nvSpPr>
            <p:cNvPr id="348" name="Google Shape;348;p48"/>
            <p:cNvSpPr txBox="1"/>
            <p:nvPr/>
          </p:nvSpPr>
          <p:spPr>
            <a:xfrm>
              <a:off x="6689050" y="1727600"/>
              <a:ext cx="1914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Ready the UX/UI</a:t>
              </a:r>
              <a:endParaRPr/>
            </a:p>
          </p:txBody>
        </p:sp>
        <p:sp>
          <p:nvSpPr>
            <p:cNvPr id="349" name="Google Shape;349;p48"/>
            <p:cNvSpPr/>
            <p:nvPr/>
          </p:nvSpPr>
          <p:spPr>
            <a:xfrm>
              <a:off x="4478550" y="2478300"/>
              <a:ext cx="186900" cy="1869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8"/>
            <p:cNvSpPr/>
            <p:nvPr/>
          </p:nvSpPr>
          <p:spPr>
            <a:xfrm>
              <a:off x="7502600" y="2490825"/>
              <a:ext cx="186900" cy="1869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1" name="Google Shape;35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4155" y="2830125"/>
            <a:ext cx="2697445" cy="203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9"/>
          <p:cNvSpPr txBox="1">
            <a:spLocks noGrp="1"/>
          </p:cNvSpPr>
          <p:nvPr>
            <p:ph type="title"/>
          </p:nvPr>
        </p:nvSpPr>
        <p:spPr>
          <a:xfrm>
            <a:off x="2942850" y="216525"/>
            <a:ext cx="519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Deployment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7" name="Google Shape;357;p49"/>
          <p:cNvGrpSpPr/>
          <p:nvPr/>
        </p:nvGrpSpPr>
        <p:grpSpPr>
          <a:xfrm>
            <a:off x="124550" y="1727600"/>
            <a:ext cx="8667900" cy="950125"/>
            <a:chOff x="124550" y="1727600"/>
            <a:chExt cx="8667900" cy="950125"/>
          </a:xfrm>
        </p:grpSpPr>
        <p:cxnSp>
          <p:nvCxnSpPr>
            <p:cNvPr id="358" name="Google Shape;358;p49"/>
            <p:cNvCxnSpPr/>
            <p:nvPr/>
          </p:nvCxnSpPr>
          <p:spPr>
            <a:xfrm>
              <a:off x="124550" y="2565525"/>
              <a:ext cx="8667900" cy="37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9" name="Google Shape;359;p49"/>
            <p:cNvSpPr/>
            <p:nvPr/>
          </p:nvSpPr>
          <p:spPr>
            <a:xfrm>
              <a:off x="1531825" y="2478300"/>
              <a:ext cx="186900" cy="1869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9"/>
            <p:cNvSpPr txBox="1"/>
            <p:nvPr/>
          </p:nvSpPr>
          <p:spPr>
            <a:xfrm>
              <a:off x="134125" y="1782750"/>
              <a:ext cx="2829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Montserrat Medium"/>
                  <a:ea typeface="Montserrat Medium"/>
                  <a:cs typeface="Montserrat Medium"/>
                  <a:sym typeface="Montserrat Medium"/>
                </a:rPr>
                <a:t>Prepare the model</a:t>
              </a:r>
              <a:endParaRPr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Montserrat Medium"/>
                  <a:ea typeface="Montserrat Medium"/>
                  <a:cs typeface="Montserrat Medium"/>
                  <a:sym typeface="Montserrat Medium"/>
                </a:rPr>
                <a:t>Convert to .tflite format</a:t>
              </a:r>
              <a:endParaRPr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361" name="Google Shape;361;p49"/>
            <p:cNvSpPr txBox="1"/>
            <p:nvPr/>
          </p:nvSpPr>
          <p:spPr>
            <a:xfrm>
              <a:off x="3354325" y="1782750"/>
              <a:ext cx="25986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Integrated into our User Interface (UI) code.</a:t>
              </a:r>
              <a:endParaRPr/>
            </a:p>
          </p:txBody>
        </p:sp>
        <p:sp>
          <p:nvSpPr>
            <p:cNvPr id="362" name="Google Shape;362;p49"/>
            <p:cNvSpPr txBox="1"/>
            <p:nvPr/>
          </p:nvSpPr>
          <p:spPr>
            <a:xfrm>
              <a:off x="6420050" y="1727600"/>
              <a:ext cx="2352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Testing and Monitoring by logging tools</a:t>
              </a:r>
              <a:endPara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363" name="Google Shape;363;p49"/>
            <p:cNvSpPr/>
            <p:nvPr/>
          </p:nvSpPr>
          <p:spPr>
            <a:xfrm>
              <a:off x="4478550" y="2478300"/>
              <a:ext cx="186900" cy="1869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9"/>
            <p:cNvSpPr/>
            <p:nvPr/>
          </p:nvSpPr>
          <p:spPr>
            <a:xfrm>
              <a:off x="7502600" y="2490825"/>
              <a:ext cx="186900" cy="1869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5" name="Google Shape;36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25" y="2855025"/>
            <a:ext cx="3093775" cy="187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5675" y="2850900"/>
            <a:ext cx="3093775" cy="1885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9"/>
          <p:cNvPicPr preferRelativeResize="0"/>
          <p:nvPr/>
        </p:nvPicPr>
        <p:blipFill rotWithShape="1">
          <a:blip r:embed="rId5">
            <a:alphaModFix/>
          </a:blip>
          <a:srcRect r="36828" b="-472"/>
          <a:stretch/>
        </p:blipFill>
        <p:spPr>
          <a:xfrm>
            <a:off x="6436625" y="2850900"/>
            <a:ext cx="2455527" cy="188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0"/>
          <p:cNvSpPr txBox="1">
            <a:spLocks noGrp="1"/>
          </p:cNvSpPr>
          <p:nvPr>
            <p:ph type="title"/>
          </p:nvPr>
        </p:nvSpPr>
        <p:spPr>
          <a:xfrm>
            <a:off x="2942850" y="216525"/>
            <a:ext cx="606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Challenges &amp; Issues encountered</a:t>
            </a:r>
            <a:endParaRPr/>
          </a:p>
        </p:txBody>
      </p:sp>
      <p:sp>
        <p:nvSpPr>
          <p:cNvPr id="373" name="Google Shape;373;p50"/>
          <p:cNvSpPr txBox="1">
            <a:spLocks noGrp="1"/>
          </p:cNvSpPr>
          <p:nvPr>
            <p:ph type="subTitle" idx="1"/>
          </p:nvPr>
        </p:nvSpPr>
        <p:spPr>
          <a:xfrm>
            <a:off x="832900" y="1413900"/>
            <a:ext cx="8176200" cy="32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/>
              <a:t>Challenge 1: The challenge of collecting </a:t>
            </a:r>
            <a:r>
              <a:rPr lang="en-GB" sz="1400" b="1">
                <a:latin typeface="Montserrat"/>
                <a:ea typeface="Montserrat"/>
                <a:cs typeface="Montserrat"/>
                <a:sym typeface="Montserrat"/>
              </a:rPr>
              <a:t>high-quality </a:t>
            </a:r>
            <a:r>
              <a:rPr lang="en-GB" sz="1400"/>
              <a:t>images with </a:t>
            </a:r>
            <a:r>
              <a:rPr lang="en-GB" sz="1400" b="1">
                <a:latin typeface="Montserrat"/>
                <a:ea typeface="Montserrat"/>
                <a:cs typeface="Montserrat"/>
                <a:sym typeface="Montserrat"/>
              </a:rPr>
              <a:t>diverse backgrounds</a:t>
            </a:r>
            <a:endParaRPr sz="14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/>
              <a:t>Solution 1a: </a:t>
            </a:r>
            <a:r>
              <a:rPr lang="en-GB" sz="1400" b="1">
                <a:latin typeface="Montserrat"/>
                <a:ea typeface="Montserrat"/>
                <a:cs typeface="Montserrat"/>
                <a:sym typeface="Montserrat"/>
              </a:rPr>
              <a:t>Data augmentation </a:t>
            </a:r>
            <a:r>
              <a:rPr lang="en-GB" sz="1400"/>
              <a:t>techniques have been applied to increase the variety of images and reduce the risk of overfitting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/>
              <a:t>Solution 1b: </a:t>
            </a:r>
            <a:r>
              <a:rPr lang="en-GB" sz="1400" b="1">
                <a:latin typeface="Montserrat"/>
                <a:ea typeface="Montserrat"/>
                <a:cs typeface="Montserrat"/>
                <a:sym typeface="Montserrat"/>
              </a:rPr>
              <a:t>Transfer learning </a:t>
            </a:r>
            <a:r>
              <a:rPr lang="en-GB" sz="1400"/>
              <a:t>has also been utilized to </a:t>
            </a:r>
            <a:r>
              <a:rPr lang="en-GB" sz="1400" b="1">
                <a:latin typeface="Montserrat"/>
                <a:ea typeface="Montserrat"/>
                <a:cs typeface="Montserrat"/>
                <a:sym typeface="Montserrat"/>
              </a:rPr>
              <a:t>minimize </a:t>
            </a:r>
            <a:r>
              <a:rPr lang="en-GB" sz="1400"/>
              <a:t>the required training resources and time.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/>
              <a:t>Challenge 2: The challenge of deploying the model to a </a:t>
            </a:r>
            <a:r>
              <a:rPr lang="en-GB" sz="1400" b="1">
                <a:latin typeface="Montserrat"/>
                <a:ea typeface="Montserrat"/>
                <a:cs typeface="Montserrat"/>
                <a:sym typeface="Montserrat"/>
              </a:rPr>
              <a:t>user-friendly base</a:t>
            </a:r>
            <a:endParaRPr sz="14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/>
              <a:t>Solution 2: The model has been deployed on the </a:t>
            </a:r>
            <a:r>
              <a:rPr lang="en-GB" sz="1400" b="1">
                <a:latin typeface="Montserrat"/>
                <a:ea typeface="Montserrat"/>
                <a:cs typeface="Montserrat"/>
                <a:sym typeface="Montserrat"/>
              </a:rPr>
              <a:t>iOS platform </a:t>
            </a:r>
            <a:r>
              <a:rPr lang="en-GB" sz="1400"/>
              <a:t>to make it accessible to a wider audience. Also, </a:t>
            </a:r>
            <a:r>
              <a:rPr lang="en-GB" sz="1400" b="1">
                <a:latin typeface="Montserrat"/>
                <a:ea typeface="Montserrat"/>
                <a:cs typeface="Montserrat"/>
                <a:sym typeface="Montserrat"/>
              </a:rPr>
              <a:t>edge-computing</a:t>
            </a:r>
            <a:r>
              <a:rPr lang="en-GB" sz="1400"/>
              <a:t> allows </a:t>
            </a:r>
            <a:r>
              <a:rPr lang="en-GB" sz="1400" b="1">
                <a:latin typeface="Montserrat"/>
                <a:ea typeface="Montserrat"/>
                <a:cs typeface="Montserrat"/>
                <a:sym typeface="Montserrat"/>
              </a:rPr>
              <a:t>real-time </a:t>
            </a:r>
            <a:r>
              <a:rPr lang="en-GB" sz="1400"/>
              <a:t>and</a:t>
            </a:r>
            <a:r>
              <a:rPr lang="en-GB" sz="1400" b="1">
                <a:latin typeface="Montserrat"/>
                <a:ea typeface="Montserrat"/>
                <a:cs typeface="Montserrat"/>
                <a:sym typeface="Montserrat"/>
              </a:rPr>
              <a:t> offline running</a:t>
            </a:r>
            <a:r>
              <a:rPr lang="en-GB" sz="1400"/>
              <a:t>, instead of deploying with cloud</a:t>
            </a:r>
            <a:endParaRPr sz="1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1"/>
          <p:cNvSpPr txBox="1">
            <a:spLocks noGrp="1"/>
          </p:cNvSpPr>
          <p:nvPr>
            <p:ph type="title"/>
          </p:nvPr>
        </p:nvSpPr>
        <p:spPr>
          <a:xfrm>
            <a:off x="2048250" y="186150"/>
            <a:ext cx="519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</a:t>
            </a:r>
            <a:endParaRPr/>
          </a:p>
        </p:txBody>
      </p:sp>
      <p:pic>
        <p:nvPicPr>
          <p:cNvPr id="379" name="Google Shape;379;p51" title="Going to Banana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5700" y="1107400"/>
            <a:ext cx="4572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51"/>
          <p:cNvPicPr preferRelativeResize="0"/>
          <p:nvPr/>
        </p:nvPicPr>
        <p:blipFill rotWithShape="1">
          <a:blip r:embed="rId5">
            <a:alphaModFix/>
          </a:blip>
          <a:srcRect l="4001" t="27088" r="13319" b="35225"/>
          <a:stretch/>
        </p:blipFill>
        <p:spPr>
          <a:xfrm>
            <a:off x="647700" y="2546350"/>
            <a:ext cx="1441451" cy="1422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2"/>
          <p:cNvSpPr txBox="1">
            <a:spLocks noGrp="1"/>
          </p:cNvSpPr>
          <p:nvPr>
            <p:ph type="title"/>
          </p:nvPr>
        </p:nvSpPr>
        <p:spPr>
          <a:xfrm>
            <a:off x="1974000" y="2285400"/>
            <a:ext cx="519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 &amp; A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3"/>
          <p:cNvSpPr txBox="1">
            <a:spLocks noGrp="1"/>
          </p:cNvSpPr>
          <p:nvPr>
            <p:ph type="title"/>
          </p:nvPr>
        </p:nvSpPr>
        <p:spPr>
          <a:xfrm>
            <a:off x="3571725" y="2093500"/>
            <a:ext cx="519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>
            <a:spLocks noGrp="1"/>
          </p:cNvSpPr>
          <p:nvPr>
            <p:ph type="subTitle" idx="3"/>
          </p:nvPr>
        </p:nvSpPr>
        <p:spPr>
          <a:xfrm>
            <a:off x="7439850" y="413550"/>
            <a:ext cx="1780500" cy="12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600">
                <a:solidFill>
                  <a:schemeClr val="accent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</a:t>
            </a:r>
            <a:endParaRPr sz="9600">
              <a:solidFill>
                <a:srgbClr val="3D85C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7" name="Google Shape;267;p37"/>
          <p:cNvSpPr txBox="1">
            <a:spLocks noGrp="1"/>
          </p:cNvSpPr>
          <p:nvPr>
            <p:ph type="body" idx="1"/>
          </p:nvPr>
        </p:nvSpPr>
        <p:spPr>
          <a:xfrm>
            <a:off x="2524525" y="1047425"/>
            <a:ext cx="6105600" cy="31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Significance-Why this problem 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Past projects - Literature Review 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Methodology – ML Canvas 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Benchmarking 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Deployment 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Q&amp;A</a:t>
            </a:r>
            <a:endParaRPr/>
          </a:p>
        </p:txBody>
      </p:sp>
      <p:sp>
        <p:nvSpPr>
          <p:cNvPr id="268" name="Google Shape;268;p37"/>
          <p:cNvSpPr txBox="1">
            <a:spLocks noGrp="1"/>
          </p:cNvSpPr>
          <p:nvPr>
            <p:ph type="title"/>
          </p:nvPr>
        </p:nvSpPr>
        <p:spPr>
          <a:xfrm>
            <a:off x="2428275" y="213675"/>
            <a:ext cx="519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1"/>
                </a:solidFill>
              </a:rPr>
              <a:t>Agenda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8"/>
          <p:cNvSpPr txBox="1">
            <a:spLocks noGrp="1"/>
          </p:cNvSpPr>
          <p:nvPr>
            <p:ph type="title"/>
          </p:nvPr>
        </p:nvSpPr>
        <p:spPr>
          <a:xfrm>
            <a:off x="2942850" y="216525"/>
            <a:ext cx="519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Problem Statement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4" name="Google Shape;2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50" y="3430892"/>
            <a:ext cx="2259698" cy="169477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8"/>
          <p:cNvSpPr txBox="1"/>
          <p:nvPr/>
        </p:nvSpPr>
        <p:spPr>
          <a:xfrm>
            <a:off x="2293550" y="1350350"/>
            <a:ext cx="64869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Walmart is committed to reducing food waste and improving sustainability in its operations. However, the high amount of banana waste generated in its North American stores is not only a significant financial cost but also harmful to Walmart's brand image. 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Despite efforts to reduce waste, inaccurate assessments of banana ripeness result in a large amount of waste that cannot be donated or repurposed. 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This sends a negative message to customers, who are increasingly conscious of companies' environmental impact and sustainability efforts. 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/>
          <p:nvPr/>
        </p:nvSpPr>
        <p:spPr>
          <a:xfrm>
            <a:off x="942500" y="1737575"/>
            <a:ext cx="7830600" cy="32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 North America, it is estimated that 22% of bananas are wasted, which amounts to approximately 4.4 billion pounds of bananas per year.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economic cost of food waste in North America is estimated to be $50 million per year, which includes costs associated with production, transportation, disposal, and other factors.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 addition to the economic impact, food waste also has a significant environmental impact. According to the World Wildlife Fund, food waste is responsible for 8% of global greenhouse gas emissions.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Bananas are one of the most commonly wasted fruits due to their short shelf life and susceptibility to overripeness. This is a significant issue for retailers such as Walmart, which must dispose of large amounts of overripe bananas each year at a significant cost.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It is estimated that millions US dollar of cost saving and additional revenue could be generated by by these bananas every year.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1" name="Google Shape;281;p39"/>
          <p:cNvSpPr txBox="1">
            <a:spLocks noGrp="1"/>
          </p:cNvSpPr>
          <p:nvPr>
            <p:ph type="title"/>
          </p:nvPr>
        </p:nvSpPr>
        <p:spPr>
          <a:xfrm>
            <a:off x="2942850" y="216525"/>
            <a:ext cx="519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Significance-Why this problem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0"/>
          <p:cNvSpPr txBox="1"/>
          <p:nvPr/>
        </p:nvSpPr>
        <p:spPr>
          <a:xfrm>
            <a:off x="2895450" y="4744923"/>
            <a:ext cx="56370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7800" lvl="0" indent="-952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</a:pPr>
            <a:r>
              <a:rPr lang="en-GB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 to:  </a:t>
            </a:r>
            <a:r>
              <a:rPr lang="en-GB" sz="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https://www.ncbi.nlm.nih.gov/pmc/articles/PMC6133831/</a:t>
            </a:r>
            <a:endParaRPr sz="200"/>
          </a:p>
        </p:txBody>
      </p:sp>
      <p:sp>
        <p:nvSpPr>
          <p:cNvPr id="287" name="Google Shape;287;p40"/>
          <p:cNvSpPr txBox="1">
            <a:spLocks noGrp="1"/>
          </p:cNvSpPr>
          <p:nvPr>
            <p:ph type="title"/>
          </p:nvPr>
        </p:nvSpPr>
        <p:spPr>
          <a:xfrm>
            <a:off x="2942850" y="216525"/>
            <a:ext cx="611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Past projects - Review</a:t>
            </a:r>
            <a:endParaRPr/>
          </a:p>
        </p:txBody>
      </p:sp>
      <p:pic>
        <p:nvPicPr>
          <p:cNvPr id="288" name="Google Shape;28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250" y="1463400"/>
            <a:ext cx="2058646" cy="3281826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0"/>
          <p:cNvSpPr txBox="1"/>
          <p:nvPr/>
        </p:nvSpPr>
        <p:spPr>
          <a:xfrm>
            <a:off x="5905956" y="1953525"/>
            <a:ext cx="29319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Montserrat"/>
                <a:ea typeface="Montserrat"/>
                <a:cs typeface="Montserrat"/>
                <a:sym typeface="Montserrat"/>
              </a:rPr>
              <a:t>Draw Backs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-177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Mainly limited  to glossiness and colors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lvl="0" indent="-177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Extensive Hardware equipment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lvl="0" indent="-177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 manual calibration and adjustment for different varieties or environmental conditions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40"/>
          <p:cNvSpPr txBox="1">
            <a:spLocks noGrp="1"/>
          </p:cNvSpPr>
          <p:nvPr>
            <p:ph type="title"/>
          </p:nvPr>
        </p:nvSpPr>
        <p:spPr>
          <a:xfrm>
            <a:off x="2772177" y="839955"/>
            <a:ext cx="611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Non-invasive determination of surface features of banana during ripening</a:t>
            </a:r>
            <a:endParaRPr sz="1200"/>
          </a:p>
        </p:txBody>
      </p:sp>
      <p:pic>
        <p:nvPicPr>
          <p:cNvPr id="291" name="Google Shape;29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0600" y="1463375"/>
            <a:ext cx="2531999" cy="319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>
            <a:spLocks noGrp="1"/>
          </p:cNvSpPr>
          <p:nvPr>
            <p:ph type="title"/>
          </p:nvPr>
        </p:nvSpPr>
        <p:spPr>
          <a:xfrm>
            <a:off x="2942850" y="216525"/>
            <a:ext cx="519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/>
              <a:t>ML Canvas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297" name="Google Shape;297;p41"/>
          <p:cNvSpPr txBox="1"/>
          <p:nvPr/>
        </p:nvSpPr>
        <p:spPr>
          <a:xfrm>
            <a:off x="709350" y="1785475"/>
            <a:ext cx="7725300" cy="4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latin typeface="Montserrat"/>
                <a:ea typeface="Montserrat"/>
                <a:cs typeface="Montserrat"/>
                <a:sym typeface="Montserrat"/>
              </a:rPr>
              <a:t>Prediction Task:</a:t>
            </a:r>
            <a:endParaRPr sz="1300" b="1">
              <a:latin typeface="Montserrat"/>
              <a:ea typeface="Montserrat"/>
              <a:cs typeface="Montserrat"/>
              <a:sym typeface="Montserrat"/>
            </a:endParaRPr>
          </a:p>
          <a:p>
            <a:pPr marL="17780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•"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Building an </a:t>
            </a:r>
            <a:r>
              <a:rPr lang="en-GB" sz="1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classification </a:t>
            </a: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banana ripeness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•"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detect the banana ripeness level and set it to </a:t>
            </a:r>
            <a:r>
              <a:rPr lang="en-GB" sz="1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four stages</a:t>
            </a:r>
            <a:endParaRPr sz="13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•"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outcomes are </a:t>
            </a:r>
            <a:r>
              <a:rPr lang="en-GB" sz="1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Underriped, Barely riped, Riped, Overriped</a:t>
            </a:r>
            <a:endParaRPr sz="13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•"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total training time is about </a:t>
            </a:r>
            <a:r>
              <a:rPr lang="en-GB" sz="1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 mins</a:t>
            </a: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each model with </a:t>
            </a:r>
            <a:r>
              <a:rPr lang="en-GB" sz="1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 epochs</a:t>
            </a:r>
            <a:endParaRPr sz="13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latin typeface="Montserrat"/>
                <a:ea typeface="Montserrat"/>
                <a:cs typeface="Montserrat"/>
                <a:sym typeface="Montserrat"/>
              </a:rPr>
              <a:t>Impact Simulation:</a:t>
            </a:r>
            <a:endParaRPr sz="1300" b="1">
              <a:latin typeface="Montserrat"/>
              <a:ea typeface="Montserrat"/>
              <a:cs typeface="Montserrat"/>
              <a:sym typeface="Montserrat"/>
            </a:endParaRPr>
          </a:p>
          <a:p>
            <a:pPr marL="17780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•"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Saved the model to </a:t>
            </a:r>
            <a:r>
              <a:rPr lang="en-GB" sz="1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h5</a:t>
            </a: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converted the </a:t>
            </a:r>
            <a:r>
              <a:rPr lang="en-GB" sz="1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h5 file </a:t>
            </a: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lang="en-GB" sz="1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tf lite</a:t>
            </a: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deployed </a:t>
            </a:r>
            <a:r>
              <a:rPr lang="en-GB" sz="1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tf lite </a:t>
            </a: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lang="en-GB" sz="1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java</a:t>
            </a: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and ran it on a mobile application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•"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Used the valid, test set and real-time mobile application to evaluate the performance, with </a:t>
            </a:r>
            <a:r>
              <a:rPr lang="en-GB" sz="1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outstanding more than 80%</a:t>
            </a: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accuracy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•"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Increase gross margin on bananas by 5%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•"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Increase </a:t>
            </a:r>
            <a:r>
              <a:rPr lang="en-GB" sz="1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30% sales volume </a:t>
            </a: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almost-ripened banana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 txBox="1">
            <a:spLocks noGrp="1"/>
          </p:cNvSpPr>
          <p:nvPr>
            <p:ph type="title"/>
          </p:nvPr>
        </p:nvSpPr>
        <p:spPr>
          <a:xfrm>
            <a:off x="2913950" y="216525"/>
            <a:ext cx="600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/>
              <a:t>ML Canvas</a:t>
            </a:r>
            <a:endParaRPr/>
          </a:p>
        </p:txBody>
      </p:sp>
      <p:sp>
        <p:nvSpPr>
          <p:cNvPr id="303" name="Google Shape;303;p42"/>
          <p:cNvSpPr txBox="1"/>
          <p:nvPr/>
        </p:nvSpPr>
        <p:spPr>
          <a:xfrm>
            <a:off x="555350" y="1745750"/>
            <a:ext cx="8366400" cy="3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alibri"/>
                <a:ea typeface="Calibri"/>
                <a:cs typeface="Calibri"/>
                <a:sym typeface="Calibri"/>
              </a:rPr>
              <a:t>Data Collection: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17780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Updated the initial dataset by using </a:t>
            </a: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and data augmentation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Split the dataset with 70% training, 20% testing, and 10% validation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Since we use Xception as our classification network, we need high-performance computing resources to compute the outcomes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Allow to deploy the final model on CCTV and the variety of systems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Sources: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Got the banana ripeness dataset from roboflow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Used roboflow API to collect and separate to train, test, valid, and different classes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3"/>
          <p:cNvSpPr txBox="1">
            <a:spLocks noGrp="1"/>
          </p:cNvSpPr>
          <p:nvPr>
            <p:ph type="title"/>
          </p:nvPr>
        </p:nvSpPr>
        <p:spPr>
          <a:xfrm>
            <a:off x="2913950" y="216525"/>
            <a:ext cx="600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/>
              <a:t>ML Canvas</a:t>
            </a:r>
            <a:endParaRPr/>
          </a:p>
        </p:txBody>
      </p:sp>
      <p:sp>
        <p:nvSpPr>
          <p:cNvPr id="309" name="Google Shape;309;p43"/>
          <p:cNvSpPr txBox="1"/>
          <p:nvPr/>
        </p:nvSpPr>
        <p:spPr>
          <a:xfrm>
            <a:off x="767125" y="1833000"/>
            <a:ext cx="80304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latin typeface="Montserrat"/>
                <a:ea typeface="Montserrat"/>
                <a:cs typeface="Montserrat"/>
                <a:sym typeface="Montserrat"/>
              </a:rPr>
              <a:t>Building Models &amp; Features:</a:t>
            </a:r>
            <a:endParaRPr sz="1500" b="1">
              <a:latin typeface="Montserrat"/>
              <a:ea typeface="Montserrat"/>
              <a:cs typeface="Montserrat"/>
              <a:sym typeface="Montserrat"/>
            </a:endParaRPr>
          </a:p>
          <a:p>
            <a:pPr marL="177800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model for one product(e.g. Apple, orange, and Kiwi)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required to update most of the products frequently 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input representations can be any banana images under different backgrounds and situation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Prediction time is instant 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4"/>
          <p:cNvSpPr txBox="1">
            <a:spLocks noGrp="1"/>
          </p:cNvSpPr>
          <p:nvPr>
            <p:ph type="title"/>
          </p:nvPr>
        </p:nvSpPr>
        <p:spPr>
          <a:xfrm>
            <a:off x="2913950" y="216525"/>
            <a:ext cx="600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/>
              <a:t>ML Canvas</a:t>
            </a:r>
            <a:endParaRPr/>
          </a:p>
        </p:txBody>
      </p:sp>
      <p:sp>
        <p:nvSpPr>
          <p:cNvPr id="315" name="Google Shape;315;p44"/>
          <p:cNvSpPr txBox="1"/>
          <p:nvPr/>
        </p:nvSpPr>
        <p:spPr>
          <a:xfrm>
            <a:off x="2667650" y="1060975"/>
            <a:ext cx="6007800" cy="30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latin typeface="Montserrat"/>
                <a:ea typeface="Montserrat"/>
                <a:cs typeface="Montserrat"/>
                <a:sym typeface="Montserrat"/>
              </a:rPr>
              <a:t>Decisions, Value Proposition &amp; Making prediction</a:t>
            </a:r>
            <a:r>
              <a:rPr lang="en-GB" sz="3100" b="1">
                <a:solidFill>
                  <a:srgbClr val="28282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•"/>
            </a:pPr>
            <a:r>
              <a:rPr lang="en-GB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End-user: Walmart warehouse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lvl="0" indent="-196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•"/>
            </a:pPr>
            <a:r>
              <a:rPr lang="en-GB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Objective: </a:t>
            </a:r>
            <a:r>
              <a:rPr lang="en-GB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Real-time</a:t>
            </a:r>
            <a:r>
              <a:rPr lang="en-GB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predict the banana ripeness to have better inventory management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•"/>
            </a:pPr>
            <a:r>
              <a:rPr lang="en-GB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Optimize the </a:t>
            </a:r>
            <a:r>
              <a:rPr lang="en-GB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inventory level </a:t>
            </a:r>
            <a:r>
              <a:rPr lang="en-GB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reduce the </a:t>
            </a:r>
            <a:r>
              <a:rPr lang="en-GB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chance of overstocking</a:t>
            </a:r>
            <a:endParaRPr sz="1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•"/>
            </a:pPr>
            <a:r>
              <a:rPr lang="en-GB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 </a:t>
            </a:r>
            <a:r>
              <a:rPr lang="en-GB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waste</a:t>
            </a:r>
            <a:r>
              <a:rPr lang="en-GB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expand and improve our brand image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Monitor</a:t>
            </a:r>
            <a:endParaRPr sz="2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•"/>
            </a:pPr>
            <a:r>
              <a:rPr lang="en-GB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Metrics: Accuracy and loss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0127_Lloyd_Template_SlidesMania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6FA8DC"/>
      </a:accent1>
      <a:accent2>
        <a:srgbClr val="0B5394"/>
      </a:accent2>
      <a:accent3>
        <a:srgbClr val="073763"/>
      </a:accent3>
      <a:accent4>
        <a:srgbClr val="3D85C6"/>
      </a:accent4>
      <a:accent5>
        <a:srgbClr val="FFFFFF"/>
      </a:accent5>
      <a:accent6>
        <a:srgbClr val="FFFFFF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1026</Words>
  <Application>Microsoft Macintosh PowerPoint</Application>
  <PresentationFormat>On-screen Show (16:9)</PresentationFormat>
  <Paragraphs>115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Montserrat ExtraBold</vt:lpstr>
      <vt:lpstr>Arial</vt:lpstr>
      <vt:lpstr>Barlow Condensed</vt:lpstr>
      <vt:lpstr>Montserrat Medium</vt:lpstr>
      <vt:lpstr>Montserrat SemiBold</vt:lpstr>
      <vt:lpstr>Calibri</vt:lpstr>
      <vt:lpstr>Montserrat</vt:lpstr>
      <vt:lpstr>Homemade Apple</vt:lpstr>
      <vt:lpstr>Poppins</vt:lpstr>
      <vt:lpstr>Simple Light</vt:lpstr>
      <vt:lpstr>0127_Lloyd_Template_SlidesMania</vt:lpstr>
      <vt:lpstr>Banana Ripeness Classifier (IOS app)</vt:lpstr>
      <vt:lpstr>Agenda</vt:lpstr>
      <vt:lpstr>Problem Statement </vt:lpstr>
      <vt:lpstr>Significance-Why this problem  </vt:lpstr>
      <vt:lpstr>Past projects - Review</vt:lpstr>
      <vt:lpstr>ML Canvas  </vt:lpstr>
      <vt:lpstr>ML Canvas</vt:lpstr>
      <vt:lpstr>ML Canvas</vt:lpstr>
      <vt:lpstr>ML Canvas</vt:lpstr>
      <vt:lpstr>Model Benchmarking  </vt:lpstr>
      <vt:lpstr>Model Benchmarking  </vt:lpstr>
      <vt:lpstr>Model Deployment </vt:lpstr>
      <vt:lpstr>Model Deployment</vt:lpstr>
      <vt:lpstr>Model Deployment </vt:lpstr>
      <vt:lpstr>Challenges &amp; Issues encountered</vt:lpstr>
      <vt:lpstr>Demo</vt:lpstr>
      <vt:lpstr>Q &amp; A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Ka Tsun Chan</cp:lastModifiedBy>
  <cp:revision>3</cp:revision>
  <dcterms:modified xsi:type="dcterms:W3CDTF">2023-05-05T20:17:12Z</dcterms:modified>
</cp:coreProperties>
</file>